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0" r:id="rId2"/>
    <p:sldId id="263" r:id="rId3"/>
    <p:sldId id="309" r:id="rId4"/>
    <p:sldId id="310" r:id="rId5"/>
    <p:sldId id="322" r:id="rId6"/>
    <p:sldId id="311" r:id="rId7"/>
    <p:sldId id="312" r:id="rId8"/>
    <p:sldId id="293" r:id="rId9"/>
    <p:sldId id="313" r:id="rId10"/>
    <p:sldId id="315" r:id="rId11"/>
    <p:sldId id="323" r:id="rId12"/>
    <p:sldId id="296" r:id="rId13"/>
    <p:sldId id="318" r:id="rId14"/>
    <p:sldId id="294" r:id="rId15"/>
    <p:sldId id="316" r:id="rId16"/>
    <p:sldId id="295" r:id="rId17"/>
    <p:sldId id="319" r:id="rId18"/>
    <p:sldId id="320" r:id="rId19"/>
    <p:sldId id="321" r:id="rId20"/>
    <p:sldId id="317" r:id="rId21"/>
    <p:sldId id="324" r:id="rId22"/>
    <p:sldId id="326" r:id="rId23"/>
    <p:sldId id="325" r:id="rId24"/>
    <p:sldId id="327" r:id="rId25"/>
    <p:sldId id="273" r:id="rId2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96"/>
    <p:restoredTop sz="96327"/>
  </p:normalViewPr>
  <p:slideViewPr>
    <p:cSldViewPr snapToGrid="0" snapToObjects="1">
      <p:cViewPr varScale="1">
        <p:scale>
          <a:sx n="110" d="100"/>
          <a:sy n="110" d="100"/>
        </p:scale>
        <p:origin x="200" y="7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13365-B0CE-738B-2D74-0DEEE9061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D1373-2149-EA49-BFB7-419D6066B261}" type="datetimeFigureOut">
              <a:rPr lang="en-US"/>
              <a:pPr>
                <a:defRPr/>
              </a:pPr>
              <a:t>5/15/25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F79FE-7DEE-A1CC-1E4C-F9C8F4ACB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70F5D-2084-3836-AFA0-146D05581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14611-A492-EC4F-9658-E02F14025A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379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1BDDFC-0414-C87E-80CE-EEC1A8583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6CE2A-B9D1-8A45-AC06-D8C24F55565C}" type="datetimeFigureOut">
              <a:rPr lang="en-US"/>
              <a:pPr>
                <a:defRPr/>
              </a:pPr>
              <a:t>5/15/25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2B311-2CA9-812F-D03A-F909005AF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663DB2-2979-50B0-9B25-BDC2FADA0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6E452-D8D2-3F4E-B99E-0C02211E59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5503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504603"/>
            <a:ext cx="2628900" cy="46723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504603"/>
            <a:ext cx="7734300" cy="46723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4AD8A-C902-10F6-B1A9-7B3C79501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79318-8962-6948-97C4-8A31DCBDE6D1}" type="datetimeFigureOut">
              <a:rPr lang="en-US"/>
              <a:pPr>
                <a:defRPr/>
              </a:pPr>
              <a:t>5/15/25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8F6F7-4CD2-5372-AC9F-4B4E45486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3DC69-46F3-5DCB-61E5-F7B4776EF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A4BBE-672F-864D-877C-FAC22AB259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2906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48559-493F-2864-698B-03AFB4C42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19C70-A5E4-F94C-BDA8-7B815871EDCA}" type="datetimeFigureOut">
              <a:rPr lang="en-US"/>
              <a:pPr>
                <a:defRPr/>
              </a:pPr>
              <a:t>5/15/25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696112-B3AA-22B1-8FA2-75698CBBD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828CD-DB8C-3DEB-B189-EAAD404C2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987EE-509D-B74F-A8C9-7E0653833C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6554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94B89-63EC-07E3-7BFF-3F1885C15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530BE-9AC5-824C-B09E-34A1A085AC34}" type="datetimeFigureOut">
              <a:rPr lang="en-US"/>
              <a:pPr>
                <a:defRPr/>
              </a:pPr>
              <a:t>5/15/25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31AB-750B-1182-C41D-B68D6CA8F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4F13E-7786-CA50-3556-B03090EC4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CA163-7286-4343-BE65-73B966A914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647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580359"/>
            <a:ext cx="5181600" cy="35966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580359"/>
            <a:ext cx="5181600" cy="35966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A0ED726-8190-8BBF-CD84-A255043A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C819F-5C61-3441-B92F-5D9A12AFDF44}" type="datetimeFigureOut">
              <a:rPr lang="en-US"/>
              <a:pPr>
                <a:defRPr/>
              </a:pPr>
              <a:t>5/15/25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ED2F23-3A81-AE70-1D50-91178FC5E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57C583-D0AE-880B-C3DA-4FE597256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47361-7CAA-734F-A497-8997ED8E98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3580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429789"/>
            <a:ext cx="10515600" cy="8894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237943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263521"/>
            <a:ext cx="5157787" cy="29261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37943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263520"/>
            <a:ext cx="5183188" cy="29261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A884B82-A2C7-E117-BFDD-6846EB4F2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3C87D-B082-134B-93D1-9A24D6254F70}" type="datetimeFigureOut">
              <a:rPr lang="en-US"/>
              <a:pPr>
                <a:defRPr/>
              </a:pPr>
              <a:t>5/15/25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0140376-B945-9CD7-FFDE-2FB4F8999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B11A62F-0712-9E5A-1B48-0C58F3D48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78458-64D7-1B47-A578-C4F74A88F4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9784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0E33826-FF20-0223-84D5-1F3246D3B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1ABCF-F9C8-2F49-8DFC-84A83EFD6BF3}" type="datetimeFigureOut">
              <a:rPr lang="en-US"/>
              <a:pPr>
                <a:defRPr/>
              </a:pPr>
              <a:t>5/15/25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8872E80-73B8-55D3-58CF-F23A8B689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077B793-0810-216D-C4CC-368E61157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178C8-817E-6D45-AEE1-8DF855FAFC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2299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02C4677-009C-2CC3-0B95-1D1F6E758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91D76-E84D-2242-A855-D8DDE888CE74}" type="datetimeFigureOut">
              <a:rPr lang="en-US"/>
              <a:pPr>
                <a:defRPr/>
              </a:pPr>
              <a:t>5/15/25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28FD9A5-5AA7-94C9-FC73-CD33B48DA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A24CFA9-E59B-F691-A5AF-4ADA5606C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5A010-F72B-C941-BDF9-FF142D0E46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188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429788"/>
            <a:ext cx="3932237" cy="113053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429788"/>
            <a:ext cx="6172200" cy="4431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626822"/>
            <a:ext cx="3932237" cy="32421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A96AD59-FE6B-6588-8126-628E6FDC1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9270A-0C29-1F42-8816-844C317690A7}" type="datetimeFigureOut">
              <a:rPr lang="en-US"/>
              <a:pPr>
                <a:defRPr/>
              </a:pPr>
              <a:t>5/15/25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14391AF-2D79-5FD6-217C-86BAB282B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93B27CB-8664-BD97-8FC2-AC39B2611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70FD2-F0FC-4345-ABD5-AAD1B22F99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5826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446415"/>
            <a:ext cx="3932237" cy="123859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446415"/>
            <a:ext cx="6172200" cy="441463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31257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E7D1835-0F2A-6422-77F2-19339E23B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5D86E-7BE4-CB4E-ABF2-50F561F0EE87}" type="datetimeFigureOut">
              <a:rPr lang="en-US"/>
              <a:pPr>
                <a:defRPr/>
              </a:pPr>
              <a:t>5/15/25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07C1F51-E4B6-7974-A671-F22BBBCA4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499AE9C-CECD-4B73-5582-6F11D20E1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2818D-872B-CA40-99A3-A3B9300BD9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8305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ACD8BB0-C3ED-0081-85F5-7F6A3BC4AF44}"/>
              </a:ext>
            </a:extLst>
          </p:cNvPr>
          <p:cNvSpPr/>
          <p:nvPr userDrawn="1"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rgbClr val="0B3B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4D834BC-2562-2305-900E-D541C5B88D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390650"/>
            <a:ext cx="105156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16848EA3-6E5D-BF7E-E7DE-A7F3C181AB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579688"/>
            <a:ext cx="10515600" cy="359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EDCBC1-C55B-68F3-622A-EA1FF6C03B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B19FA8A-21BC-B743-877B-FFE29C12BDB1}" type="datetimeFigureOut">
              <a:rPr lang="en-US"/>
              <a:pPr>
                <a:defRPr/>
              </a:pPr>
              <a:t>5/15/25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A6041-5582-A70B-64E8-7F03B6DE47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0A351-86F4-A951-6391-FCA6BAD5F1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243D75E-81CC-5149-BDEF-AF52A82A72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2" name="Picture 8" descr="A picture containing plate, drawing&#10;&#10;Description automatically generated">
            <a:extLst>
              <a:ext uri="{FF2B5EF4-FFF2-40B4-BE49-F238E27FC236}">
                <a16:creationId xmlns:a16="http://schemas.microsoft.com/office/drawing/2014/main" id="{D1632596-E862-8F41-559A-FF2A08517E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60375"/>
            <a:ext cx="2468563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556BF2D-6D1B-D2E0-A84F-1F85BFC5D79A}"/>
              </a:ext>
            </a:extLst>
          </p:cNvPr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CDA0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rgbClr val="595959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595959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595959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595959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595959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595959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595959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595959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595959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>
            <a:extLst>
              <a:ext uri="{FF2B5EF4-FFF2-40B4-BE49-F238E27FC236}">
                <a16:creationId xmlns:a16="http://schemas.microsoft.com/office/drawing/2014/main" id="{E5A42ACF-45ED-3AE0-2917-F0DC1E3E9F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276061"/>
            <a:ext cx="10515600" cy="2097502"/>
          </a:xfrm>
        </p:spPr>
        <p:txBody>
          <a:bodyPr/>
          <a:lstStyle/>
          <a:p>
            <a:pPr algn="ctr"/>
            <a:r>
              <a:rPr lang="en-US" altLang="en-US" sz="6000" u="sng" dirty="0"/>
              <a:t>Rob’s Rules … Updated</a:t>
            </a:r>
            <a:br>
              <a:rPr lang="en-US" altLang="en-US" sz="5400" dirty="0"/>
            </a:br>
            <a:endParaRPr lang="en-US" altLang="en-US" sz="5400" u="sng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BF70C48-0E2B-FF39-9A39-6C0BCE08C077}"/>
              </a:ext>
            </a:extLst>
          </p:cNvPr>
          <p:cNvSpPr txBox="1">
            <a:spLocks/>
          </p:cNvSpPr>
          <p:nvPr/>
        </p:nvSpPr>
        <p:spPr bwMode="auto">
          <a:xfrm>
            <a:off x="3916363" y="176213"/>
            <a:ext cx="8074025" cy="10096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Bay County SHRM Annual Meeting 2025</a:t>
            </a:r>
          </a:p>
        </p:txBody>
      </p:sp>
      <p:sp>
        <p:nvSpPr>
          <p:cNvPr id="13315" name="TextBox 1">
            <a:extLst>
              <a:ext uri="{FF2B5EF4-FFF2-40B4-BE49-F238E27FC236}">
                <a16:creationId xmlns:a16="http://schemas.microsoft.com/office/drawing/2014/main" id="{ABFEDDB5-7619-9B07-06D7-C4B9F2829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0156" y="4727575"/>
            <a:ext cx="9691688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2400" b="1" dirty="0"/>
              <a:t>Robert C. Jackson, Esq.</a:t>
            </a:r>
          </a:p>
          <a:p>
            <a:pPr algn="ctr"/>
            <a:r>
              <a:rPr lang="en-US" altLang="en-US" sz="2400" b="1" dirty="0"/>
              <a:t>Hand </a:t>
            </a:r>
            <a:r>
              <a:rPr lang="en-US" altLang="en-US" sz="2400" b="1" dirty="0" err="1"/>
              <a:t>Arendall</a:t>
            </a:r>
            <a:r>
              <a:rPr lang="en-US" altLang="en-US" sz="2400" b="1" dirty="0"/>
              <a:t> Harrison Sale</a:t>
            </a:r>
          </a:p>
          <a:p>
            <a:pPr algn="ctr"/>
            <a:r>
              <a:rPr lang="en-US" altLang="en-US" dirty="0"/>
              <a:t>Destin, Panama City, Panama City Beach, Santa Rosa Beach, Destin</a:t>
            </a:r>
          </a:p>
          <a:p>
            <a:pPr algn="ctr"/>
            <a:r>
              <a:rPr lang="en-US" altLang="en-US" dirty="0"/>
              <a:t>and throughout Alabama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31380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C1B3BC-F6F1-38E8-3967-D4301400C4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>
            <a:extLst>
              <a:ext uri="{FF2B5EF4-FFF2-40B4-BE49-F238E27FC236}">
                <a16:creationId xmlns:a16="http://schemas.microsoft.com/office/drawing/2014/main" id="{558B04F9-4337-A9E9-AF60-38CB01FB4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939161"/>
            <a:ext cx="10515600" cy="3247696"/>
          </a:xfrm>
        </p:spPr>
        <p:txBody>
          <a:bodyPr/>
          <a:lstStyle/>
          <a:p>
            <a:pPr>
              <a:defRPr sz="10000" b="1" u="sng">
                <a:latin typeface="Helvetica Neue"/>
                <a:ea typeface="Helvetica Neue"/>
                <a:cs typeface="Helvetica Neue"/>
                <a:sym typeface="Helvetica Neue"/>
              </a:defRPr>
            </a:pPr>
            <a:br>
              <a:rPr lang="en-US" sz="9600" dirty="0"/>
            </a:br>
            <a:endParaRPr lang="en-US" altLang="en-US" sz="28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0165961-0746-BDFF-91CD-25901F729AAE}"/>
              </a:ext>
            </a:extLst>
          </p:cNvPr>
          <p:cNvSpPr txBox="1">
            <a:spLocks/>
          </p:cNvSpPr>
          <p:nvPr/>
        </p:nvSpPr>
        <p:spPr bwMode="auto">
          <a:xfrm>
            <a:off x="3916363" y="176213"/>
            <a:ext cx="8074025" cy="10096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	Rob’s Rules for Employers 2025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Easiest Way to Mitigate Risk:…">
            <a:extLst>
              <a:ext uri="{FF2B5EF4-FFF2-40B4-BE49-F238E27FC236}">
                <a16:creationId xmlns:a16="http://schemas.microsoft.com/office/drawing/2014/main" id="{FED892D4-CE7D-79CE-F87A-03F4F987F767}"/>
              </a:ext>
            </a:extLst>
          </p:cNvPr>
          <p:cNvSpPr txBox="1">
            <a:spLocks/>
          </p:cNvSpPr>
          <p:nvPr/>
        </p:nvSpPr>
        <p:spPr bwMode="auto">
          <a:xfrm>
            <a:off x="838200" y="5186857"/>
            <a:ext cx="10464800" cy="954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352043">
              <a:buNone/>
              <a:defRPr sz="2772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dirty="0"/>
              <a:t>“the dullest pencil is better than the sharpest memory</a:t>
            </a:r>
            <a:r>
              <a:rPr lang="en-US" b="0" i="0" u="none" strike="noStrike" dirty="0">
                <a:solidFill>
                  <a:srgbClr val="001D35"/>
                </a:solidFill>
                <a:effectLst/>
                <a:latin typeface="Google Sans"/>
              </a:rPr>
              <a:t>"</a:t>
            </a:r>
            <a:endParaRPr lang="en-US" sz="2772" b="1" dirty="0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3" name="Rule No. 1…">
            <a:extLst>
              <a:ext uri="{FF2B5EF4-FFF2-40B4-BE49-F238E27FC236}">
                <a16:creationId xmlns:a16="http://schemas.microsoft.com/office/drawing/2014/main" id="{F9447E64-535A-C058-76B7-BEB58E75DC80}"/>
              </a:ext>
            </a:extLst>
          </p:cNvPr>
          <p:cNvSpPr txBox="1"/>
          <p:nvPr/>
        </p:nvSpPr>
        <p:spPr>
          <a:xfrm>
            <a:off x="590921" y="1477497"/>
            <a:ext cx="11010158" cy="3765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10000" b="1" u="sng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8800" dirty="0"/>
              <a:t>Rule No. </a:t>
            </a:r>
            <a:r>
              <a:rPr lang="en-US" sz="8800" dirty="0"/>
              <a:t>4</a:t>
            </a:r>
            <a:endParaRPr sz="8800" dirty="0"/>
          </a:p>
          <a:p>
            <a:pPr algn="ctr">
              <a:defRPr sz="10000"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6600" dirty="0"/>
              <a:t>DOCUMENT! DOCUMENT! DOCUMENT!</a:t>
            </a:r>
          </a:p>
          <a:p>
            <a: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363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007CF7-586D-784D-9580-1A54B68FAE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>
            <a:extLst>
              <a:ext uri="{FF2B5EF4-FFF2-40B4-BE49-F238E27FC236}">
                <a16:creationId xmlns:a16="http://schemas.microsoft.com/office/drawing/2014/main" id="{B6FBE0A1-08F5-C090-0908-2817FBDB07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939161"/>
            <a:ext cx="10515600" cy="3247696"/>
          </a:xfrm>
        </p:spPr>
        <p:txBody>
          <a:bodyPr/>
          <a:lstStyle/>
          <a:p>
            <a:pPr>
              <a:defRPr sz="10000" b="1" u="sng">
                <a:latin typeface="Helvetica Neue"/>
                <a:ea typeface="Helvetica Neue"/>
                <a:cs typeface="Helvetica Neue"/>
                <a:sym typeface="Helvetica Neue"/>
              </a:defRPr>
            </a:pPr>
            <a:br>
              <a:rPr lang="en-US" sz="9600" dirty="0"/>
            </a:br>
            <a:endParaRPr lang="en-US" altLang="en-US" sz="28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A28E97C-7E4B-9432-1234-A2C8596635B4}"/>
              </a:ext>
            </a:extLst>
          </p:cNvPr>
          <p:cNvSpPr txBox="1">
            <a:spLocks/>
          </p:cNvSpPr>
          <p:nvPr/>
        </p:nvSpPr>
        <p:spPr bwMode="auto">
          <a:xfrm>
            <a:off x="3916363" y="176213"/>
            <a:ext cx="8074025" cy="10096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Lester Bangs Rules for Evaluations</a:t>
            </a:r>
          </a:p>
        </p:txBody>
      </p:sp>
      <p:sp>
        <p:nvSpPr>
          <p:cNvPr id="2" name="Easiest Way to Mitigate Risk:…">
            <a:extLst>
              <a:ext uri="{FF2B5EF4-FFF2-40B4-BE49-F238E27FC236}">
                <a16:creationId xmlns:a16="http://schemas.microsoft.com/office/drawing/2014/main" id="{7E027750-F65B-4C1D-C30D-BD899760A6AF}"/>
              </a:ext>
            </a:extLst>
          </p:cNvPr>
          <p:cNvSpPr txBox="1">
            <a:spLocks/>
          </p:cNvSpPr>
          <p:nvPr/>
        </p:nvSpPr>
        <p:spPr bwMode="auto">
          <a:xfrm>
            <a:off x="722283" y="5463808"/>
            <a:ext cx="10464800" cy="739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352043">
              <a:buNone/>
              <a:defRPr sz="2772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dirty="0"/>
              <a:t>“</a:t>
            </a:r>
            <a:r>
              <a:rPr lang="en-US" sz="2000" dirty="0">
                <a:sym typeface="Helvetica"/>
              </a:rPr>
              <a:t>My advice to you. I know you think those guys are your friends. You </a:t>
            </a:r>
            <a:r>
              <a:rPr lang="en-US" sz="2000" dirty="0" err="1">
                <a:sym typeface="Helvetica"/>
              </a:rPr>
              <a:t>wanna</a:t>
            </a:r>
            <a:r>
              <a:rPr lang="en-US" sz="2000" dirty="0">
                <a:sym typeface="Helvetica"/>
              </a:rPr>
              <a:t> be a true friend to them? </a:t>
            </a:r>
            <a:r>
              <a:rPr lang="en-US" sz="2000" u="sng" dirty="0">
                <a:sym typeface="Helvetica"/>
              </a:rPr>
              <a:t>Be honest, and unmerciful</a:t>
            </a:r>
            <a:r>
              <a:rPr lang="en-US" sz="2000" dirty="0">
                <a:sym typeface="Helvetica"/>
              </a:rPr>
              <a:t>."</a:t>
            </a:r>
            <a:endParaRPr lang="en-US" sz="2000" b="1" dirty="0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3" name="Rule No. 1…">
            <a:extLst>
              <a:ext uri="{FF2B5EF4-FFF2-40B4-BE49-F238E27FC236}">
                <a16:creationId xmlns:a16="http://schemas.microsoft.com/office/drawing/2014/main" id="{68665209-702A-B3A1-71D4-BD391E1936B8}"/>
              </a:ext>
            </a:extLst>
          </p:cNvPr>
          <p:cNvSpPr txBox="1"/>
          <p:nvPr/>
        </p:nvSpPr>
        <p:spPr>
          <a:xfrm>
            <a:off x="590921" y="3170268"/>
            <a:ext cx="11010158" cy="379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C2F794-4669-302C-4F5E-8148BAE32C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4400" y="1394193"/>
            <a:ext cx="7772400" cy="3884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09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DF5DBE6E-9B62-73BE-D73A-5A2D99E649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539875"/>
            <a:ext cx="10515600" cy="875507"/>
          </a:xfrm>
        </p:spPr>
        <p:txBody>
          <a:bodyPr/>
          <a:lstStyle/>
          <a:p>
            <a:pPr algn="ctr"/>
            <a:r>
              <a:rPr lang="en-US" altLang="en-US" sz="5400" dirty="0"/>
              <a:t>Conversations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C4CE46A-B178-CBBF-CF84-7485DE7C2BCB}"/>
              </a:ext>
            </a:extLst>
          </p:cNvPr>
          <p:cNvSpPr txBox="1">
            <a:spLocks/>
          </p:cNvSpPr>
          <p:nvPr/>
        </p:nvSpPr>
        <p:spPr bwMode="auto">
          <a:xfrm>
            <a:off x="3916363" y="176213"/>
            <a:ext cx="8074025" cy="10096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Rob’s Rules for Employers 2025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8435" name="TextBox 2">
            <a:extLst>
              <a:ext uri="{FF2B5EF4-FFF2-40B4-BE49-F238E27FC236}">
                <a16:creationId xmlns:a16="http://schemas.microsoft.com/office/drawing/2014/main" id="{D852DDD4-3E93-9114-D639-7DE814DD6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8251" y="2663861"/>
            <a:ext cx="10342563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485900" indent="-5715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2">
              <a:buFont typeface="Arial" panose="020B0604020202020204" pitchFamily="34" charset="0"/>
              <a:buChar char="•"/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Keep it Job Related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Personal, But Not Too Personal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Good Eye Contact – no email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Firm, But Kind</a:t>
            </a:r>
          </a:p>
          <a:p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799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BEBC60-9BB7-280E-5EC1-596789E833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>
            <a:extLst>
              <a:ext uri="{FF2B5EF4-FFF2-40B4-BE49-F238E27FC236}">
                <a16:creationId xmlns:a16="http://schemas.microsoft.com/office/drawing/2014/main" id="{6120233C-7A37-0538-FD09-A8AA9CA2D0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939161"/>
            <a:ext cx="10515600" cy="3247696"/>
          </a:xfrm>
        </p:spPr>
        <p:txBody>
          <a:bodyPr/>
          <a:lstStyle/>
          <a:p>
            <a:pPr>
              <a:defRPr sz="10000" b="1" u="sng">
                <a:latin typeface="Helvetica Neue"/>
                <a:ea typeface="Helvetica Neue"/>
                <a:cs typeface="Helvetica Neue"/>
                <a:sym typeface="Helvetica Neue"/>
              </a:defRPr>
            </a:pPr>
            <a:br>
              <a:rPr lang="en-US" sz="9600" dirty="0"/>
            </a:br>
            <a:endParaRPr lang="en-US" altLang="en-US" sz="28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C92DA8B-4863-92BB-7F86-70E6189CA4D7}"/>
              </a:ext>
            </a:extLst>
          </p:cNvPr>
          <p:cNvSpPr txBox="1">
            <a:spLocks/>
          </p:cNvSpPr>
          <p:nvPr/>
        </p:nvSpPr>
        <p:spPr bwMode="auto">
          <a:xfrm>
            <a:off x="3916363" y="176213"/>
            <a:ext cx="8074025" cy="10096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	Rob’s Rules for Employers 2025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Easiest Way to Mitigate Risk:…">
            <a:extLst>
              <a:ext uri="{FF2B5EF4-FFF2-40B4-BE49-F238E27FC236}">
                <a16:creationId xmlns:a16="http://schemas.microsoft.com/office/drawing/2014/main" id="{AC271D82-E0ED-8775-207A-B471BDDE3018}"/>
              </a:ext>
            </a:extLst>
          </p:cNvPr>
          <p:cNvSpPr txBox="1">
            <a:spLocks/>
          </p:cNvSpPr>
          <p:nvPr/>
        </p:nvSpPr>
        <p:spPr bwMode="auto">
          <a:xfrm>
            <a:off x="863600" y="5186857"/>
            <a:ext cx="10464800" cy="1086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352043">
              <a:buNone/>
              <a:defRPr sz="2772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2772" b="1" dirty="0">
                <a:latin typeface="Helvetica"/>
                <a:ea typeface="Helvetica"/>
                <a:cs typeface="Helvetica"/>
                <a:sym typeface="Helvetica"/>
              </a:rPr>
              <a:t>Be a Ferret, Not an Ostrich</a:t>
            </a:r>
          </a:p>
        </p:txBody>
      </p:sp>
      <p:sp>
        <p:nvSpPr>
          <p:cNvPr id="3" name="Rule No. 1…">
            <a:extLst>
              <a:ext uri="{FF2B5EF4-FFF2-40B4-BE49-F238E27FC236}">
                <a16:creationId xmlns:a16="http://schemas.microsoft.com/office/drawing/2014/main" id="{BD0D7882-BED8-30F5-AEA7-85AD1E31B6F7}"/>
              </a:ext>
            </a:extLst>
          </p:cNvPr>
          <p:cNvSpPr txBox="1"/>
          <p:nvPr/>
        </p:nvSpPr>
        <p:spPr>
          <a:xfrm>
            <a:off x="590921" y="1800661"/>
            <a:ext cx="11010158" cy="31188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10000" b="1" u="sng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8800" dirty="0"/>
              <a:t>Rule No. </a:t>
            </a:r>
            <a:r>
              <a:rPr lang="en-US" sz="8800" dirty="0"/>
              <a:t>5</a:t>
            </a:r>
            <a:endParaRPr sz="8800" dirty="0"/>
          </a:p>
          <a:p>
            <a:pPr algn="ctr"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5400" dirty="0"/>
              <a:t>RESOND TO </a:t>
            </a:r>
          </a:p>
          <a:p>
            <a:pPr algn="ctr"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5400" dirty="0"/>
              <a:t>PROBLEMS PROMPTLY</a:t>
            </a:r>
          </a:p>
        </p:txBody>
      </p:sp>
    </p:spTree>
    <p:extLst>
      <p:ext uri="{BB962C8B-B14F-4D97-AF65-F5344CB8AC3E}">
        <p14:creationId xmlns:p14="http://schemas.microsoft.com/office/powerpoint/2010/main" val="872346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777F34EE-D292-5479-B5AA-586FBA5265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539875"/>
            <a:ext cx="10515600" cy="1009650"/>
          </a:xfrm>
        </p:spPr>
        <p:txBody>
          <a:bodyPr/>
          <a:lstStyle/>
          <a:p>
            <a:pPr algn="ctr"/>
            <a:r>
              <a:rPr lang="en-US" altLang="en-US" sz="5400" u="sng" dirty="0"/>
              <a:t>Complaints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275A6AA-50EB-CFF0-00B2-4D81637AD910}"/>
              </a:ext>
            </a:extLst>
          </p:cNvPr>
          <p:cNvSpPr txBox="1">
            <a:spLocks/>
          </p:cNvSpPr>
          <p:nvPr/>
        </p:nvSpPr>
        <p:spPr bwMode="auto">
          <a:xfrm>
            <a:off x="3916363" y="176213"/>
            <a:ext cx="8074025" cy="10096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Rob’s Rules for Employers 2025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EE11EF-E5D1-B2FB-00DA-E83D10D79249}"/>
              </a:ext>
            </a:extLst>
          </p:cNvPr>
          <p:cNvSpPr txBox="1"/>
          <p:nvPr/>
        </p:nvSpPr>
        <p:spPr>
          <a:xfrm>
            <a:off x="1011237" y="2456795"/>
            <a:ext cx="10342563" cy="440120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Take Them Seriously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Investigate as Needed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Can be Formal or Informal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Act Professional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Do Not Retaliate!!!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Document! …. But can be tailored</a:t>
            </a:r>
          </a:p>
          <a:p>
            <a:pPr>
              <a:defRPr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9891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A3DAC9-DCF9-8A1F-1458-2D9BF00BE6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>
            <a:extLst>
              <a:ext uri="{FF2B5EF4-FFF2-40B4-BE49-F238E27FC236}">
                <a16:creationId xmlns:a16="http://schemas.microsoft.com/office/drawing/2014/main" id="{CF391075-1446-F7DA-6F50-7FDE013A2B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939161"/>
            <a:ext cx="10515600" cy="3247696"/>
          </a:xfrm>
        </p:spPr>
        <p:txBody>
          <a:bodyPr/>
          <a:lstStyle/>
          <a:p>
            <a:pPr>
              <a:defRPr sz="10000" b="1" u="sng">
                <a:latin typeface="Helvetica Neue"/>
                <a:ea typeface="Helvetica Neue"/>
                <a:cs typeface="Helvetica Neue"/>
                <a:sym typeface="Helvetica Neue"/>
              </a:defRPr>
            </a:pPr>
            <a:br>
              <a:rPr lang="en-US" sz="9600" dirty="0"/>
            </a:br>
            <a:endParaRPr lang="en-US" altLang="en-US" sz="28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DB0A9AE-9981-185E-C84B-37607EE227DA}"/>
              </a:ext>
            </a:extLst>
          </p:cNvPr>
          <p:cNvSpPr txBox="1">
            <a:spLocks/>
          </p:cNvSpPr>
          <p:nvPr/>
        </p:nvSpPr>
        <p:spPr bwMode="auto">
          <a:xfrm>
            <a:off x="3916363" y="176213"/>
            <a:ext cx="8074025" cy="10096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	Rob’s Rules for Employers 2025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Easiest Way to Mitigate Risk:…">
            <a:extLst>
              <a:ext uri="{FF2B5EF4-FFF2-40B4-BE49-F238E27FC236}">
                <a16:creationId xmlns:a16="http://schemas.microsoft.com/office/drawing/2014/main" id="{D8B89124-007A-41BD-F934-E4812AB9408E}"/>
              </a:ext>
            </a:extLst>
          </p:cNvPr>
          <p:cNvSpPr txBox="1">
            <a:spLocks/>
          </p:cNvSpPr>
          <p:nvPr/>
        </p:nvSpPr>
        <p:spPr bwMode="auto">
          <a:xfrm>
            <a:off x="863600" y="4919464"/>
            <a:ext cx="10464800" cy="1354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>
              <a:buNone/>
              <a:defRPr sz="32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dirty="0"/>
              <a:t>Sexual Harassment, PTO, Compensation, Medical, Privacy, Computer Use, Social Media(?)</a:t>
            </a:r>
          </a:p>
          <a:p>
            <a:pPr marL="440054" indent="-440054" algn="ctr" defTabSz="352043">
              <a:defRPr sz="2772" b="1">
                <a:latin typeface="Helvetica"/>
                <a:ea typeface="Helvetica"/>
                <a:cs typeface="Helvetica"/>
                <a:sym typeface="Helvetica"/>
              </a:defRPr>
            </a:pPr>
            <a:endParaRPr lang="en-US" sz="2772" b="1" dirty="0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3" name="Rule No. 1…">
            <a:extLst>
              <a:ext uri="{FF2B5EF4-FFF2-40B4-BE49-F238E27FC236}">
                <a16:creationId xmlns:a16="http://schemas.microsoft.com/office/drawing/2014/main" id="{909CA94D-2DE7-0CC7-26C6-158D107F10E3}"/>
              </a:ext>
            </a:extLst>
          </p:cNvPr>
          <p:cNvSpPr txBox="1"/>
          <p:nvPr/>
        </p:nvSpPr>
        <p:spPr>
          <a:xfrm>
            <a:off x="590921" y="2216159"/>
            <a:ext cx="11010158" cy="2287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10000" b="1" u="sng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8800" dirty="0"/>
              <a:t>Rule No. </a:t>
            </a:r>
            <a:r>
              <a:rPr lang="en-US" sz="8800" dirty="0"/>
              <a:t>6</a:t>
            </a:r>
            <a:endParaRPr sz="8800" dirty="0"/>
          </a:p>
          <a:p>
            <a:pPr algn="ctr"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5400" dirty="0"/>
              <a:t>HAVE GOOD POLICIES</a:t>
            </a:r>
          </a:p>
        </p:txBody>
      </p:sp>
    </p:spTree>
    <p:extLst>
      <p:ext uri="{BB962C8B-B14F-4D97-AF65-F5344CB8AC3E}">
        <p14:creationId xmlns:p14="http://schemas.microsoft.com/office/powerpoint/2010/main" val="26810944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DF5DBE6E-9B62-73BE-D73A-5A2D99E649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623003"/>
            <a:ext cx="10515600" cy="1009650"/>
          </a:xfrm>
        </p:spPr>
        <p:txBody>
          <a:bodyPr/>
          <a:lstStyle/>
          <a:p>
            <a:pPr algn="ctr"/>
            <a:r>
              <a:rPr lang="en-US" altLang="en-US" sz="4800" dirty="0"/>
              <a:t>Email / Social Media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C4CE46A-B178-CBBF-CF84-7485DE7C2BCB}"/>
              </a:ext>
            </a:extLst>
          </p:cNvPr>
          <p:cNvSpPr txBox="1">
            <a:spLocks/>
          </p:cNvSpPr>
          <p:nvPr/>
        </p:nvSpPr>
        <p:spPr bwMode="auto">
          <a:xfrm>
            <a:off x="3916363" y="176213"/>
            <a:ext cx="8074025" cy="10096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Rob’s Rules for Employers 2025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8435" name="TextBox 2">
            <a:extLst>
              <a:ext uri="{FF2B5EF4-FFF2-40B4-BE49-F238E27FC236}">
                <a16:creationId xmlns:a16="http://schemas.microsoft.com/office/drawing/2014/main" id="{D852DDD4-3E93-9114-D639-7DE814DD6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718" y="2809634"/>
            <a:ext cx="10342563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485900" indent="-5715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2">
              <a:buFont typeface="Arial" panose="020B0604020202020204" pitchFamily="34" charset="0"/>
              <a:buChar char="•"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Crosses Private – Public barrier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Keep it Job Related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Generally, apolitical…. But No Free Speech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“Don’t be Stupid!”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Internet is Forever</a:t>
            </a:r>
          </a:p>
          <a:p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359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2C39A3-38EE-4E25-05AC-95CCC98235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>
            <a:extLst>
              <a:ext uri="{FF2B5EF4-FFF2-40B4-BE49-F238E27FC236}">
                <a16:creationId xmlns:a16="http://schemas.microsoft.com/office/drawing/2014/main" id="{20096BE4-7977-768D-8E41-1FFB1CEAFB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939161"/>
            <a:ext cx="10515600" cy="3247696"/>
          </a:xfrm>
        </p:spPr>
        <p:txBody>
          <a:bodyPr/>
          <a:lstStyle/>
          <a:p>
            <a:pPr>
              <a:defRPr sz="10000" b="1" u="sng">
                <a:latin typeface="Helvetica Neue"/>
                <a:ea typeface="Helvetica Neue"/>
                <a:cs typeface="Helvetica Neue"/>
                <a:sym typeface="Helvetica Neue"/>
              </a:defRPr>
            </a:pPr>
            <a:br>
              <a:rPr lang="en-US" sz="9600" dirty="0"/>
            </a:br>
            <a:endParaRPr lang="en-US" altLang="en-US" sz="28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47D2307-AF08-88E9-0F94-B9845C4C3295}"/>
              </a:ext>
            </a:extLst>
          </p:cNvPr>
          <p:cNvSpPr txBox="1">
            <a:spLocks/>
          </p:cNvSpPr>
          <p:nvPr/>
        </p:nvSpPr>
        <p:spPr bwMode="auto">
          <a:xfrm>
            <a:off x="3916363" y="176213"/>
            <a:ext cx="8074025" cy="10096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	Rob’s Rules for Employers 2025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Easiest Way to Mitigate Risk:…">
            <a:extLst>
              <a:ext uri="{FF2B5EF4-FFF2-40B4-BE49-F238E27FC236}">
                <a16:creationId xmlns:a16="http://schemas.microsoft.com/office/drawing/2014/main" id="{3F2A926B-4238-6690-118D-A7A67C1347EB}"/>
              </a:ext>
            </a:extLst>
          </p:cNvPr>
          <p:cNvSpPr txBox="1">
            <a:spLocks/>
          </p:cNvSpPr>
          <p:nvPr/>
        </p:nvSpPr>
        <p:spPr bwMode="auto">
          <a:xfrm>
            <a:off x="863600" y="4919464"/>
            <a:ext cx="10464800" cy="1354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352043">
              <a:buNone/>
              <a:defRPr sz="2772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2772" b="1" dirty="0" err="1">
                <a:latin typeface="Helvetica"/>
                <a:ea typeface="Helvetica"/>
                <a:cs typeface="Helvetica"/>
                <a:sym typeface="Helvetica"/>
              </a:rPr>
              <a:t>Duhhhhhhhh</a:t>
            </a:r>
            <a:r>
              <a:rPr lang="en-US" sz="2772" b="1" dirty="0">
                <a:latin typeface="Helvetica"/>
                <a:ea typeface="Helvetica"/>
                <a:cs typeface="Helvetica"/>
                <a:sym typeface="Helvetica"/>
              </a:rPr>
              <a:t>……</a:t>
            </a:r>
          </a:p>
          <a:p>
            <a:pPr marL="0" indent="0" algn="ctr" defTabSz="352043">
              <a:buNone/>
              <a:defRPr sz="2772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2772" b="1" dirty="0">
                <a:latin typeface="Helvetica"/>
                <a:ea typeface="Helvetica"/>
                <a:cs typeface="Helvetica"/>
                <a:sym typeface="Helvetica"/>
              </a:rPr>
              <a:t>But harder than you think</a:t>
            </a:r>
          </a:p>
        </p:txBody>
      </p:sp>
      <p:sp>
        <p:nvSpPr>
          <p:cNvPr id="3" name="Rule No. 1…">
            <a:extLst>
              <a:ext uri="{FF2B5EF4-FFF2-40B4-BE49-F238E27FC236}">
                <a16:creationId xmlns:a16="http://schemas.microsoft.com/office/drawing/2014/main" id="{264AD048-9AE4-F54C-413C-F76CCD146A4F}"/>
              </a:ext>
            </a:extLst>
          </p:cNvPr>
          <p:cNvSpPr txBox="1"/>
          <p:nvPr/>
        </p:nvSpPr>
        <p:spPr>
          <a:xfrm>
            <a:off x="590921" y="2216159"/>
            <a:ext cx="11010158" cy="2287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10000" b="1" u="sng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8800" dirty="0"/>
              <a:t>Rule No. </a:t>
            </a:r>
            <a:r>
              <a:rPr lang="en-US" sz="8800" dirty="0"/>
              <a:t>7</a:t>
            </a:r>
            <a:endParaRPr sz="8800" dirty="0"/>
          </a:p>
          <a:p>
            <a:pPr algn="ctr"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5400" dirty="0"/>
              <a:t>FOLLOW YOUR POLICIES</a:t>
            </a:r>
          </a:p>
        </p:txBody>
      </p:sp>
    </p:spTree>
    <p:extLst>
      <p:ext uri="{BB962C8B-B14F-4D97-AF65-F5344CB8AC3E}">
        <p14:creationId xmlns:p14="http://schemas.microsoft.com/office/powerpoint/2010/main" val="24153617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5ABC27-BEC6-CAB6-1CE5-81ADFDAFA8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>
            <a:extLst>
              <a:ext uri="{FF2B5EF4-FFF2-40B4-BE49-F238E27FC236}">
                <a16:creationId xmlns:a16="http://schemas.microsoft.com/office/drawing/2014/main" id="{40349375-1BED-B73B-C866-927FCFE005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939161"/>
            <a:ext cx="10515600" cy="3247696"/>
          </a:xfrm>
        </p:spPr>
        <p:txBody>
          <a:bodyPr/>
          <a:lstStyle/>
          <a:p>
            <a:pPr>
              <a:defRPr sz="10000" b="1" u="sng">
                <a:latin typeface="Helvetica Neue"/>
                <a:ea typeface="Helvetica Neue"/>
                <a:cs typeface="Helvetica Neue"/>
                <a:sym typeface="Helvetica Neue"/>
              </a:defRPr>
            </a:pPr>
            <a:br>
              <a:rPr lang="en-US" sz="9600" dirty="0"/>
            </a:br>
            <a:endParaRPr lang="en-US" altLang="en-US" sz="28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E18E14F-7DBB-BA7E-0077-308297DA3F58}"/>
              </a:ext>
            </a:extLst>
          </p:cNvPr>
          <p:cNvSpPr txBox="1">
            <a:spLocks/>
          </p:cNvSpPr>
          <p:nvPr/>
        </p:nvSpPr>
        <p:spPr bwMode="auto">
          <a:xfrm>
            <a:off x="3916363" y="176213"/>
            <a:ext cx="8074025" cy="10096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	Rob’s Rules for Employers 2025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Easiest Way to Mitigate Risk:…">
            <a:extLst>
              <a:ext uri="{FF2B5EF4-FFF2-40B4-BE49-F238E27FC236}">
                <a16:creationId xmlns:a16="http://schemas.microsoft.com/office/drawing/2014/main" id="{29E8D448-7F47-DF3C-2DB9-2008980793C3}"/>
              </a:ext>
            </a:extLst>
          </p:cNvPr>
          <p:cNvSpPr txBox="1">
            <a:spLocks/>
          </p:cNvSpPr>
          <p:nvPr/>
        </p:nvSpPr>
        <p:spPr bwMode="auto">
          <a:xfrm>
            <a:off x="889000" y="4862906"/>
            <a:ext cx="10464800" cy="1354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352043">
              <a:buNone/>
              <a:defRPr sz="2772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2772" b="1" dirty="0">
                <a:latin typeface="Helvetica"/>
                <a:ea typeface="Helvetica"/>
                <a:cs typeface="Helvetica"/>
                <a:sym typeface="Helvetica"/>
              </a:rPr>
              <a:t>You will never regret taking the High Road</a:t>
            </a:r>
          </a:p>
        </p:txBody>
      </p:sp>
      <p:sp>
        <p:nvSpPr>
          <p:cNvPr id="3" name="Rule No. 1…">
            <a:extLst>
              <a:ext uri="{FF2B5EF4-FFF2-40B4-BE49-F238E27FC236}">
                <a16:creationId xmlns:a16="http://schemas.microsoft.com/office/drawing/2014/main" id="{DF27E39F-F33E-BA2C-D9AB-455BD3249316}"/>
              </a:ext>
            </a:extLst>
          </p:cNvPr>
          <p:cNvSpPr txBox="1"/>
          <p:nvPr/>
        </p:nvSpPr>
        <p:spPr>
          <a:xfrm>
            <a:off x="590921" y="2216159"/>
            <a:ext cx="11010158" cy="2287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10000" b="1" u="sng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8800" dirty="0"/>
              <a:t>Rule No. </a:t>
            </a:r>
            <a:r>
              <a:rPr lang="en-US" sz="8800" dirty="0"/>
              <a:t>8</a:t>
            </a:r>
            <a:endParaRPr sz="8800" dirty="0"/>
          </a:p>
          <a:p>
            <a:pPr algn="ctr"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5400" dirty="0"/>
              <a:t>ALWAYS ACT PROFESSIONAL</a:t>
            </a:r>
          </a:p>
        </p:txBody>
      </p:sp>
    </p:spTree>
    <p:extLst>
      <p:ext uri="{BB962C8B-B14F-4D97-AF65-F5344CB8AC3E}">
        <p14:creationId xmlns:p14="http://schemas.microsoft.com/office/powerpoint/2010/main" val="18843289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F87CFC-C90A-E5E1-2093-D9739FAB36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>
            <a:extLst>
              <a:ext uri="{FF2B5EF4-FFF2-40B4-BE49-F238E27FC236}">
                <a16:creationId xmlns:a16="http://schemas.microsoft.com/office/drawing/2014/main" id="{05654FB6-4810-5AF9-2FEB-F25022E348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939161"/>
            <a:ext cx="10515600" cy="3247696"/>
          </a:xfrm>
        </p:spPr>
        <p:txBody>
          <a:bodyPr/>
          <a:lstStyle/>
          <a:p>
            <a:pPr>
              <a:defRPr sz="10000" b="1" u="sng">
                <a:latin typeface="Helvetica Neue"/>
                <a:ea typeface="Helvetica Neue"/>
                <a:cs typeface="Helvetica Neue"/>
                <a:sym typeface="Helvetica Neue"/>
              </a:defRPr>
            </a:pPr>
            <a:br>
              <a:rPr lang="en-US" sz="9600" dirty="0"/>
            </a:br>
            <a:endParaRPr lang="en-US" altLang="en-US" sz="28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3B3DAA-FAE6-C038-819B-E1EFEC071337}"/>
              </a:ext>
            </a:extLst>
          </p:cNvPr>
          <p:cNvSpPr txBox="1">
            <a:spLocks/>
          </p:cNvSpPr>
          <p:nvPr/>
        </p:nvSpPr>
        <p:spPr bwMode="auto">
          <a:xfrm>
            <a:off x="3916363" y="176213"/>
            <a:ext cx="8074025" cy="10096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	Rob’s Rules for Employers 2025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Easiest Way to Mitigate Risk:…">
            <a:extLst>
              <a:ext uri="{FF2B5EF4-FFF2-40B4-BE49-F238E27FC236}">
                <a16:creationId xmlns:a16="http://schemas.microsoft.com/office/drawing/2014/main" id="{6D2B77EB-08A0-F415-3139-0C90B5EF9A6B}"/>
              </a:ext>
            </a:extLst>
          </p:cNvPr>
          <p:cNvSpPr txBox="1">
            <a:spLocks/>
          </p:cNvSpPr>
          <p:nvPr/>
        </p:nvSpPr>
        <p:spPr bwMode="auto">
          <a:xfrm>
            <a:off x="838200" y="4906263"/>
            <a:ext cx="10464800" cy="1354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352043">
              <a:buNone/>
              <a:defRPr sz="2772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2772" b="1" dirty="0">
                <a:latin typeface="Helvetica"/>
                <a:ea typeface="Helvetica"/>
                <a:cs typeface="Helvetica"/>
                <a:sym typeface="Helvetica"/>
              </a:rPr>
              <a:t>OLD RULE</a:t>
            </a:r>
            <a:r>
              <a:rPr lang="en-US" sz="2772" b="1" strike="sngStrike" dirty="0">
                <a:latin typeface="Helvetica"/>
                <a:ea typeface="Helvetica"/>
                <a:cs typeface="Helvetica"/>
                <a:sym typeface="Helvetica"/>
              </a:rPr>
              <a:t>: Trust, But Verify</a:t>
            </a:r>
          </a:p>
          <a:p>
            <a:pPr marL="0" indent="0" algn="ctr" defTabSz="352043">
              <a:buNone/>
              <a:defRPr sz="2772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2772" b="1" dirty="0">
                <a:latin typeface="Helvetica"/>
                <a:ea typeface="Helvetica"/>
                <a:cs typeface="Helvetica"/>
                <a:sym typeface="Helvetica"/>
              </a:rPr>
              <a:t>EPLI, Regulations, Medical, ADA, </a:t>
            </a:r>
            <a:r>
              <a:rPr lang="en-US" sz="2772" b="1" dirty="0" err="1">
                <a:latin typeface="Helvetica"/>
                <a:ea typeface="Helvetica"/>
                <a:cs typeface="Helvetica"/>
                <a:sym typeface="Helvetica"/>
              </a:rPr>
              <a:t>etc</a:t>
            </a:r>
            <a:r>
              <a:rPr lang="en-US" sz="2772" b="1" dirty="0">
                <a:latin typeface="Helvetica"/>
                <a:ea typeface="Helvetica"/>
                <a:cs typeface="Helvetica"/>
                <a:sym typeface="Helvetica"/>
              </a:rPr>
              <a:t>…</a:t>
            </a:r>
          </a:p>
        </p:txBody>
      </p:sp>
      <p:sp>
        <p:nvSpPr>
          <p:cNvPr id="3" name="Rule No. 1…">
            <a:extLst>
              <a:ext uri="{FF2B5EF4-FFF2-40B4-BE49-F238E27FC236}">
                <a16:creationId xmlns:a16="http://schemas.microsoft.com/office/drawing/2014/main" id="{A5C979F0-BCB9-28E5-F83F-83F1EA797815}"/>
              </a:ext>
            </a:extLst>
          </p:cNvPr>
          <p:cNvSpPr txBox="1"/>
          <p:nvPr/>
        </p:nvSpPr>
        <p:spPr>
          <a:xfrm>
            <a:off x="590921" y="2216159"/>
            <a:ext cx="11010158" cy="2287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10000" b="1" u="sng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8800" dirty="0"/>
              <a:t>Rule No. </a:t>
            </a:r>
            <a:r>
              <a:rPr lang="en-US" sz="8800" dirty="0"/>
              <a:t>9</a:t>
            </a:r>
            <a:endParaRPr sz="8800" dirty="0"/>
          </a:p>
          <a:p>
            <a:pPr algn="ctr"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5400" dirty="0"/>
              <a:t>PREPARE, DON’T PREDICT</a:t>
            </a:r>
          </a:p>
        </p:txBody>
      </p:sp>
    </p:spTree>
    <p:extLst>
      <p:ext uri="{BB962C8B-B14F-4D97-AF65-F5344CB8AC3E}">
        <p14:creationId xmlns:p14="http://schemas.microsoft.com/office/powerpoint/2010/main" val="179062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>
            <a:extLst>
              <a:ext uri="{FF2B5EF4-FFF2-40B4-BE49-F238E27FC236}">
                <a16:creationId xmlns:a16="http://schemas.microsoft.com/office/drawing/2014/main" id="{E5A42ACF-45ED-3AE0-2917-F0DC1E3E9F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425147"/>
            <a:ext cx="10515600" cy="1948415"/>
          </a:xfrm>
        </p:spPr>
        <p:txBody>
          <a:bodyPr/>
          <a:lstStyle/>
          <a:p>
            <a:pPr algn="ctr"/>
            <a:r>
              <a:rPr lang="en-US" altLang="en-US" sz="6000" dirty="0"/>
              <a:t>Who is Rob?</a:t>
            </a:r>
            <a:br>
              <a:rPr lang="en-US" altLang="en-US" sz="6000" dirty="0"/>
            </a:br>
            <a:r>
              <a:rPr lang="en-US" altLang="en-US" sz="6000" dirty="0"/>
              <a:t> </a:t>
            </a:r>
            <a:br>
              <a:rPr lang="en-US" altLang="en-US" sz="6000" dirty="0"/>
            </a:br>
            <a:r>
              <a:rPr lang="en-US" altLang="en-US" sz="6000" dirty="0"/>
              <a:t>Why should you care</a:t>
            </a:r>
            <a:r>
              <a:rPr lang="en-US" altLang="en-US" sz="5400" dirty="0"/>
              <a:t>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BF70C48-0E2B-FF39-9A39-6C0BCE08C077}"/>
              </a:ext>
            </a:extLst>
          </p:cNvPr>
          <p:cNvSpPr txBox="1">
            <a:spLocks/>
          </p:cNvSpPr>
          <p:nvPr/>
        </p:nvSpPr>
        <p:spPr bwMode="auto">
          <a:xfrm>
            <a:off x="3916363" y="176213"/>
            <a:ext cx="8074025" cy="10096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Bay County SHRM Annual Meeting 2025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6305A0-1A90-A1E9-04ED-C278E16764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>
            <a:extLst>
              <a:ext uri="{FF2B5EF4-FFF2-40B4-BE49-F238E27FC236}">
                <a16:creationId xmlns:a16="http://schemas.microsoft.com/office/drawing/2014/main" id="{EBD097DE-805B-E86A-485D-940B454952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939161"/>
            <a:ext cx="10515600" cy="3247696"/>
          </a:xfrm>
        </p:spPr>
        <p:txBody>
          <a:bodyPr/>
          <a:lstStyle/>
          <a:p>
            <a:pPr>
              <a:defRPr sz="10000" b="1" u="sng">
                <a:latin typeface="Helvetica Neue"/>
                <a:ea typeface="Helvetica Neue"/>
                <a:cs typeface="Helvetica Neue"/>
                <a:sym typeface="Helvetica Neue"/>
              </a:defRPr>
            </a:pPr>
            <a:br>
              <a:rPr lang="en-US" sz="9600" dirty="0"/>
            </a:br>
            <a:endParaRPr lang="en-US" altLang="en-US" sz="28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47895A0-A1E8-5199-C739-8FFED2B20C8F}"/>
              </a:ext>
            </a:extLst>
          </p:cNvPr>
          <p:cNvSpPr txBox="1">
            <a:spLocks/>
          </p:cNvSpPr>
          <p:nvPr/>
        </p:nvSpPr>
        <p:spPr bwMode="auto">
          <a:xfrm>
            <a:off x="3916363" y="176213"/>
            <a:ext cx="8074025" cy="10096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	Rob’s Rules for Employers 2025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Easiest Way to Mitigate Risk:…">
            <a:extLst>
              <a:ext uri="{FF2B5EF4-FFF2-40B4-BE49-F238E27FC236}">
                <a16:creationId xmlns:a16="http://schemas.microsoft.com/office/drawing/2014/main" id="{ED7AF3FA-24EE-DA9B-AEF7-F91D72D5A34B}"/>
              </a:ext>
            </a:extLst>
          </p:cNvPr>
          <p:cNvSpPr txBox="1">
            <a:spLocks/>
          </p:cNvSpPr>
          <p:nvPr/>
        </p:nvSpPr>
        <p:spPr bwMode="auto">
          <a:xfrm>
            <a:off x="863600" y="4902200"/>
            <a:ext cx="10464800" cy="1371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0054" indent="-440054" algn="ctr" defTabSz="352043">
              <a:defRPr sz="2772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2772" b="1" dirty="0">
                <a:latin typeface="Helvetica"/>
                <a:ea typeface="Helvetica"/>
                <a:cs typeface="Helvetica"/>
                <a:sym typeface="Helvetica"/>
              </a:rPr>
              <a:t>Hold Them Accountable</a:t>
            </a:r>
          </a:p>
          <a:p>
            <a:pPr marL="440054" indent="-440054" algn="ctr" defTabSz="352043">
              <a:defRPr sz="2772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2772" b="1" dirty="0">
                <a:latin typeface="Helvetica"/>
                <a:ea typeface="Helvetica"/>
                <a:cs typeface="Helvetica"/>
                <a:sym typeface="Helvetica"/>
              </a:rPr>
              <a:t>Manage Expectations</a:t>
            </a:r>
          </a:p>
          <a:p>
            <a:pPr marL="440054" indent="-440054" algn="ctr" defTabSz="352043">
              <a:defRPr sz="2772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2772" b="1" dirty="0">
                <a:latin typeface="Helvetica"/>
                <a:ea typeface="Helvetica"/>
                <a:cs typeface="Helvetica"/>
                <a:sym typeface="Helvetica"/>
              </a:rPr>
              <a:t>Honest, Unmerciful, but with Respect</a:t>
            </a:r>
          </a:p>
        </p:txBody>
      </p:sp>
      <p:sp>
        <p:nvSpPr>
          <p:cNvPr id="3" name="Rule No. 1…">
            <a:extLst>
              <a:ext uri="{FF2B5EF4-FFF2-40B4-BE49-F238E27FC236}">
                <a16:creationId xmlns:a16="http://schemas.microsoft.com/office/drawing/2014/main" id="{BA787768-F313-A9BD-D49A-D6EC21262B0F}"/>
              </a:ext>
            </a:extLst>
          </p:cNvPr>
          <p:cNvSpPr txBox="1"/>
          <p:nvPr/>
        </p:nvSpPr>
        <p:spPr>
          <a:xfrm>
            <a:off x="590921" y="1662163"/>
            <a:ext cx="11010158" cy="339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10000" b="1" u="sng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8800" dirty="0"/>
              <a:t>Rule No. </a:t>
            </a:r>
            <a:r>
              <a:rPr lang="en-US" sz="8800" dirty="0"/>
              <a:t>10</a:t>
            </a:r>
            <a:endParaRPr sz="8800" dirty="0"/>
          </a:p>
          <a:p>
            <a:pPr algn="ctr">
              <a:defRPr sz="10000"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5400" dirty="0"/>
              <a:t>CONVINCE EMPLOYEES TO FIRE THEMSELVES</a:t>
            </a:r>
          </a:p>
          <a:p>
            <a: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221759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237B8C-EEC1-6B8C-7942-47136AE671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B38E0B67-9A88-D2D9-9071-12E3FFF419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623003"/>
            <a:ext cx="10515600" cy="1009650"/>
          </a:xfrm>
        </p:spPr>
        <p:txBody>
          <a:bodyPr/>
          <a:lstStyle/>
          <a:p>
            <a:pPr algn="ctr"/>
            <a:r>
              <a:rPr lang="en-US" altLang="en-US" sz="4800" dirty="0"/>
              <a:t>Florida’s Non-Compete Overhaul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038B48C-F1D3-C118-70D2-F424CDE0153A}"/>
              </a:ext>
            </a:extLst>
          </p:cNvPr>
          <p:cNvSpPr txBox="1">
            <a:spLocks/>
          </p:cNvSpPr>
          <p:nvPr/>
        </p:nvSpPr>
        <p:spPr bwMode="auto">
          <a:xfrm>
            <a:off x="3788544" y="156548"/>
            <a:ext cx="8074025" cy="10096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Florida Choice Act</a:t>
            </a:r>
          </a:p>
        </p:txBody>
      </p:sp>
      <p:sp>
        <p:nvSpPr>
          <p:cNvPr id="18435" name="TextBox 2">
            <a:extLst>
              <a:ext uri="{FF2B5EF4-FFF2-40B4-BE49-F238E27FC236}">
                <a16:creationId xmlns:a16="http://schemas.microsoft.com/office/drawing/2014/main" id="{10D979C0-EC35-9F2F-499E-448814C70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116" y="2809634"/>
            <a:ext cx="11051458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485900" indent="-5715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2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New Legislation: “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Contracts Honoring Opportunity, Investment, Confidentiality, and Economic Growth"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Passed both Chambers – awaiting Governor’s signature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If signed, effective July 1, 2025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Rob’s Rules (current) on Non-Competes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CHOICE expands Florida’s ER friendly approach</a:t>
            </a:r>
          </a:p>
          <a:p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4944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CFE9A7-D368-8080-F49A-9A0AA65BDC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66E53817-00DE-3589-1101-D985B08163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623003"/>
            <a:ext cx="10515600" cy="1009650"/>
          </a:xfrm>
        </p:spPr>
        <p:txBody>
          <a:bodyPr/>
          <a:lstStyle/>
          <a:p>
            <a:pPr algn="ctr"/>
            <a:r>
              <a:rPr lang="en-US" altLang="en-US" sz="4800" dirty="0"/>
              <a:t>New CHOICE Provisions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16C853F-6AF1-C248-C13F-5E5E76006D41}"/>
              </a:ext>
            </a:extLst>
          </p:cNvPr>
          <p:cNvSpPr txBox="1">
            <a:spLocks/>
          </p:cNvSpPr>
          <p:nvPr/>
        </p:nvSpPr>
        <p:spPr bwMode="auto">
          <a:xfrm>
            <a:off x="3788544" y="156548"/>
            <a:ext cx="8074025" cy="10096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Florida Choice Act</a:t>
            </a:r>
          </a:p>
        </p:txBody>
      </p:sp>
      <p:sp>
        <p:nvSpPr>
          <p:cNvPr id="18435" name="TextBox 2">
            <a:extLst>
              <a:ext uri="{FF2B5EF4-FFF2-40B4-BE49-F238E27FC236}">
                <a16:creationId xmlns:a16="http://schemas.microsoft.com/office/drawing/2014/main" id="{17B1EC99-43C7-64EA-6795-04585886D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116" y="2809634"/>
            <a:ext cx="11051458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485900" indent="-5715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2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Only applies to “Covered EE ad ERs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EEs and IC who earned more 2x county avg wage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Bay County: $56,463 – so $112K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Garden Leave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Agmt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 up to 4 years of pay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Non-Compete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Agmt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 up to 4 years of restrictions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Mandatory Injunctive Relief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Some exemptions: (health care)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Why?  FTC decision</a:t>
            </a:r>
          </a:p>
          <a:p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4884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3A61C7-DEC2-E80E-DB98-48C02AC8E3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9DCA4E16-00EF-EE65-3E80-B61CB508FC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623003"/>
            <a:ext cx="10515600" cy="1009650"/>
          </a:xfrm>
        </p:spPr>
        <p:txBody>
          <a:bodyPr/>
          <a:lstStyle/>
          <a:p>
            <a:pPr algn="ctr"/>
            <a:r>
              <a:rPr lang="en-US" altLang="en-US" sz="4800" dirty="0"/>
              <a:t>Generational Change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70FDAC4-961A-C198-1CA9-D1C3CDA3D14B}"/>
              </a:ext>
            </a:extLst>
          </p:cNvPr>
          <p:cNvSpPr txBox="1">
            <a:spLocks/>
          </p:cNvSpPr>
          <p:nvPr/>
        </p:nvSpPr>
        <p:spPr bwMode="auto">
          <a:xfrm>
            <a:off x="3916363" y="176213"/>
            <a:ext cx="8074025" cy="10096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Rob’s Rules for Employers 2025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8435" name="TextBox 2">
            <a:extLst>
              <a:ext uri="{FF2B5EF4-FFF2-40B4-BE49-F238E27FC236}">
                <a16:creationId xmlns:a16="http://schemas.microsoft.com/office/drawing/2014/main" id="{2102905D-08CD-1288-F49D-C9BE4C895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718" y="2809634"/>
            <a:ext cx="10342563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485900" indent="-5715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2">
              <a:buFont typeface="Arial" panose="020B0604020202020204" pitchFamily="34" charset="0"/>
              <a:buChar char="•"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DEI / Affirmative action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Employee vs Employer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Manufacturing vs College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Regulation Push Back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Social Interaction and Culture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Financial Changes</a:t>
            </a:r>
          </a:p>
          <a:p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5930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39E02F-8F8E-2B4F-96BB-2071DAB205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>
            <a:extLst>
              <a:ext uri="{FF2B5EF4-FFF2-40B4-BE49-F238E27FC236}">
                <a16:creationId xmlns:a16="http://schemas.microsoft.com/office/drawing/2014/main" id="{095EFE65-12AF-6255-2601-FF6B53D2C0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939161"/>
            <a:ext cx="10515600" cy="3247696"/>
          </a:xfrm>
        </p:spPr>
        <p:txBody>
          <a:bodyPr/>
          <a:lstStyle/>
          <a:p>
            <a:pPr>
              <a:defRPr sz="10000" b="1" u="sng">
                <a:latin typeface="Helvetica Neue"/>
                <a:ea typeface="Helvetica Neue"/>
                <a:cs typeface="Helvetica Neue"/>
                <a:sym typeface="Helvetica Neue"/>
              </a:defRPr>
            </a:pPr>
            <a:br>
              <a:rPr lang="en-US" sz="9600" dirty="0"/>
            </a:br>
            <a:endParaRPr lang="en-US" altLang="en-US" sz="28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0497733-07A7-9C11-9FD3-FB5EDD9510E0}"/>
              </a:ext>
            </a:extLst>
          </p:cNvPr>
          <p:cNvSpPr txBox="1">
            <a:spLocks/>
          </p:cNvSpPr>
          <p:nvPr/>
        </p:nvSpPr>
        <p:spPr bwMode="auto">
          <a:xfrm>
            <a:off x="3916363" y="176213"/>
            <a:ext cx="8074025" cy="10096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	Rob’s Rules for Employers 2025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Easiest Way to Mitigate Risk:…">
            <a:extLst>
              <a:ext uri="{FF2B5EF4-FFF2-40B4-BE49-F238E27FC236}">
                <a16:creationId xmlns:a16="http://schemas.microsoft.com/office/drawing/2014/main" id="{504EF055-0450-839B-402C-E19A8BDD5CF0}"/>
              </a:ext>
            </a:extLst>
          </p:cNvPr>
          <p:cNvSpPr txBox="1">
            <a:spLocks/>
          </p:cNvSpPr>
          <p:nvPr/>
        </p:nvSpPr>
        <p:spPr bwMode="auto">
          <a:xfrm>
            <a:off x="838200" y="4906263"/>
            <a:ext cx="10464800" cy="1354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352043">
              <a:buNone/>
              <a:defRPr sz="2772" b="1">
                <a:latin typeface="Helvetica"/>
                <a:ea typeface="Helvetica"/>
                <a:cs typeface="Helvetica"/>
                <a:sym typeface="Helvetica"/>
              </a:defRPr>
            </a:pPr>
            <a:endParaRPr lang="en-US" sz="2772" b="1" dirty="0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3" name="Rule No. 1…">
            <a:extLst>
              <a:ext uri="{FF2B5EF4-FFF2-40B4-BE49-F238E27FC236}">
                <a16:creationId xmlns:a16="http://schemas.microsoft.com/office/drawing/2014/main" id="{7307EFBE-A867-A841-E381-B8023C98734A}"/>
              </a:ext>
            </a:extLst>
          </p:cNvPr>
          <p:cNvSpPr txBox="1"/>
          <p:nvPr/>
        </p:nvSpPr>
        <p:spPr>
          <a:xfrm>
            <a:off x="590921" y="2216159"/>
            <a:ext cx="11010158" cy="2287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10000" b="1" u="sng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8800" dirty="0"/>
              <a:t>Rule No. </a:t>
            </a:r>
            <a:r>
              <a:rPr lang="en-US" sz="8800" dirty="0"/>
              <a:t>9</a:t>
            </a:r>
            <a:endParaRPr sz="8800" dirty="0"/>
          </a:p>
          <a:p>
            <a:pPr algn="ctr"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5400" dirty="0"/>
              <a:t>PREPARE, DON’T PREDICT</a:t>
            </a:r>
          </a:p>
        </p:txBody>
      </p:sp>
    </p:spTree>
    <p:extLst>
      <p:ext uri="{BB962C8B-B14F-4D97-AF65-F5344CB8AC3E}">
        <p14:creationId xmlns:p14="http://schemas.microsoft.com/office/powerpoint/2010/main" val="23781994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>
            <a:extLst>
              <a:ext uri="{FF2B5EF4-FFF2-40B4-BE49-F238E27FC236}">
                <a16:creationId xmlns:a16="http://schemas.microsoft.com/office/drawing/2014/main" id="{D0410651-9714-8FB3-C802-7E2FA1D7BB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539875"/>
            <a:ext cx="10515600" cy="2833688"/>
          </a:xfrm>
        </p:spPr>
        <p:txBody>
          <a:bodyPr/>
          <a:lstStyle/>
          <a:p>
            <a:pPr algn="ctr"/>
            <a:r>
              <a:rPr lang="en-US" altLang="en-US" sz="5400" dirty="0"/>
              <a:t>Questions?</a:t>
            </a:r>
            <a:br>
              <a:rPr lang="en-US" altLang="en-US" sz="5400" dirty="0"/>
            </a:br>
            <a:br>
              <a:rPr lang="en-US" altLang="en-US" sz="5400" dirty="0"/>
            </a:br>
            <a:r>
              <a:rPr lang="en-US" altLang="en-US" sz="5400" dirty="0"/>
              <a:t>Thank you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CFAABE6-2E50-DCFD-FD6F-B9BC0BAE39DE}"/>
              </a:ext>
            </a:extLst>
          </p:cNvPr>
          <p:cNvSpPr txBox="1">
            <a:spLocks/>
          </p:cNvSpPr>
          <p:nvPr/>
        </p:nvSpPr>
        <p:spPr bwMode="auto">
          <a:xfrm>
            <a:off x="3916363" y="176213"/>
            <a:ext cx="8074025" cy="10096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Rob’s Rules for Employers 2025</a:t>
            </a:r>
          </a:p>
        </p:txBody>
      </p:sp>
      <p:sp>
        <p:nvSpPr>
          <p:cNvPr id="25603" name="TextBox 1">
            <a:extLst>
              <a:ext uri="{FF2B5EF4-FFF2-40B4-BE49-F238E27FC236}">
                <a16:creationId xmlns:a16="http://schemas.microsoft.com/office/drawing/2014/main" id="{A5E1223A-9186-3644-C929-19AA05F66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1750" y="4562475"/>
            <a:ext cx="9691688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2400" b="1" dirty="0"/>
              <a:t>Robert C. Jackson, Esq</a:t>
            </a:r>
          </a:p>
          <a:p>
            <a:pPr algn="ctr"/>
            <a:r>
              <a:rPr lang="en-US" altLang="en-US" sz="2400" b="1" dirty="0"/>
              <a:t>Hand Arendall Harrison Sale</a:t>
            </a:r>
          </a:p>
          <a:p>
            <a:pPr algn="ctr"/>
            <a:r>
              <a:rPr lang="en-US" altLang="en-US" dirty="0"/>
              <a:t>Destin, Panama City, Panama City Beach, Santa Rosa Beach, Destin</a:t>
            </a:r>
          </a:p>
          <a:p>
            <a:pPr algn="ctr"/>
            <a:r>
              <a:rPr lang="en-US" altLang="en-US" dirty="0"/>
              <a:t>and throughout Alabama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63879E-D4AF-27D8-8392-5739E0470B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>
            <a:extLst>
              <a:ext uri="{FF2B5EF4-FFF2-40B4-BE49-F238E27FC236}">
                <a16:creationId xmlns:a16="http://schemas.microsoft.com/office/drawing/2014/main" id="{EBE9F258-2939-0360-EB99-44F1BF876E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425147"/>
            <a:ext cx="10515600" cy="1948415"/>
          </a:xfrm>
        </p:spPr>
        <p:txBody>
          <a:bodyPr/>
          <a:lstStyle/>
          <a:p>
            <a:pPr algn="ctr"/>
            <a:r>
              <a:rPr lang="en-US" altLang="en-US" sz="6000" dirty="0"/>
              <a:t>What the heck are Rob’s Rules?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7661289-6627-2B0B-9091-13CA57DC8A05}"/>
              </a:ext>
            </a:extLst>
          </p:cNvPr>
          <p:cNvSpPr txBox="1">
            <a:spLocks/>
          </p:cNvSpPr>
          <p:nvPr/>
        </p:nvSpPr>
        <p:spPr bwMode="auto">
          <a:xfrm>
            <a:off x="3916363" y="176213"/>
            <a:ext cx="8074025" cy="10096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Bay County SHRM Annual Meeting 2025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586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D58E64-6FEB-E5AE-C676-731AC06A5D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>
            <a:extLst>
              <a:ext uri="{FF2B5EF4-FFF2-40B4-BE49-F238E27FC236}">
                <a16:creationId xmlns:a16="http://schemas.microsoft.com/office/drawing/2014/main" id="{2E3B45C4-223D-1A85-BDDB-61C578D253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199" y="2030599"/>
            <a:ext cx="10575175" cy="3630367"/>
          </a:xfrm>
        </p:spPr>
        <p:txBody>
          <a:bodyPr/>
          <a:lstStyle/>
          <a:p>
            <a:pPr defTabSz="457200">
              <a:defRPr sz="5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4000" u="sng" dirty="0"/>
              <a:t>Basic Employment Rules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Time-tested Framework to keep you grounded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Major cultural and legal shifts happening now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Remember the Pirate Code - “more like guidelines”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Business Size and Culture Matter</a:t>
            </a:r>
            <a:endParaRPr lang="en-US" altLang="en-US" sz="28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BE9355E-199D-A306-79BF-AA2CFB619F69}"/>
              </a:ext>
            </a:extLst>
          </p:cNvPr>
          <p:cNvSpPr txBox="1">
            <a:spLocks/>
          </p:cNvSpPr>
          <p:nvPr/>
        </p:nvSpPr>
        <p:spPr bwMode="auto">
          <a:xfrm>
            <a:off x="3916363" y="176213"/>
            <a:ext cx="8074025" cy="10096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	Rob’s Rules for Employers 2025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432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1537DE-7718-1E6D-308C-5EA6249255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>
            <a:extLst>
              <a:ext uri="{FF2B5EF4-FFF2-40B4-BE49-F238E27FC236}">
                <a16:creationId xmlns:a16="http://schemas.microsoft.com/office/drawing/2014/main" id="{976BA866-648C-98DD-C7C6-A4DD9075A5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939161"/>
            <a:ext cx="10515600" cy="3247696"/>
          </a:xfrm>
        </p:spPr>
        <p:txBody>
          <a:bodyPr/>
          <a:lstStyle/>
          <a:p>
            <a:pPr defTabSz="457200">
              <a:defRPr sz="5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4000" u="sng" dirty="0"/>
              <a:t>The Lindy Effect</a:t>
            </a:r>
            <a:br>
              <a:rPr lang="en-US" sz="2800" dirty="0"/>
            </a:br>
            <a:br>
              <a:rPr lang="en-US" sz="2800" dirty="0"/>
            </a:br>
            <a:r>
              <a:rPr lang="en-US" sz="3600" b="0" dirty="0">
                <a:sym typeface="Helvetica"/>
              </a:rPr>
              <a:t>The Lindy Effect states that the longer something non-perishable (like a book, idea, or technology) has existed, the longer it is likely to continue existing</a:t>
            </a:r>
            <a:endParaRPr lang="en-US" altLang="en-US" sz="3600" b="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C0BEFB8-4462-B169-A445-5718A5DEA699}"/>
              </a:ext>
            </a:extLst>
          </p:cNvPr>
          <p:cNvSpPr txBox="1">
            <a:spLocks/>
          </p:cNvSpPr>
          <p:nvPr/>
        </p:nvSpPr>
        <p:spPr bwMode="auto">
          <a:xfrm>
            <a:off x="3916363" y="176213"/>
            <a:ext cx="8074025" cy="10096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	Rob’s Rules for Employers 2025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844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22269F-EC5C-7709-8C92-A3135A3645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>
            <a:extLst>
              <a:ext uri="{FF2B5EF4-FFF2-40B4-BE49-F238E27FC236}">
                <a16:creationId xmlns:a16="http://schemas.microsoft.com/office/drawing/2014/main" id="{6EA18081-A9C0-508C-8B31-59D5B795C6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939161"/>
            <a:ext cx="10515600" cy="3247696"/>
          </a:xfrm>
        </p:spPr>
        <p:txBody>
          <a:bodyPr/>
          <a:lstStyle/>
          <a:p>
            <a:pPr>
              <a:defRPr sz="10000" b="1" u="sng">
                <a:latin typeface="Helvetica Neue"/>
                <a:ea typeface="Helvetica Neue"/>
                <a:cs typeface="Helvetica Neue"/>
                <a:sym typeface="Helvetica Neue"/>
              </a:defRPr>
            </a:pPr>
            <a:br>
              <a:rPr lang="en-US" sz="9600" dirty="0"/>
            </a:br>
            <a:endParaRPr lang="en-US" altLang="en-US" sz="28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02E7DF3-7F14-9728-4295-C2B1FC4F4E7F}"/>
              </a:ext>
            </a:extLst>
          </p:cNvPr>
          <p:cNvSpPr txBox="1">
            <a:spLocks/>
          </p:cNvSpPr>
          <p:nvPr/>
        </p:nvSpPr>
        <p:spPr bwMode="auto">
          <a:xfrm>
            <a:off x="3916363" y="176213"/>
            <a:ext cx="8074025" cy="10096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	Rob’s Rules for Employers 2025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Easiest Way to Mitigate Risk:…">
            <a:extLst>
              <a:ext uri="{FF2B5EF4-FFF2-40B4-BE49-F238E27FC236}">
                <a16:creationId xmlns:a16="http://schemas.microsoft.com/office/drawing/2014/main" id="{A29EE439-B6E2-890D-4BEC-2FB0A2FBF499}"/>
              </a:ext>
            </a:extLst>
          </p:cNvPr>
          <p:cNvSpPr txBox="1">
            <a:spLocks/>
          </p:cNvSpPr>
          <p:nvPr/>
        </p:nvSpPr>
        <p:spPr bwMode="auto">
          <a:xfrm>
            <a:off x="863600" y="4519324"/>
            <a:ext cx="10464800" cy="175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0054" indent="-440054" algn="ctr" defTabSz="352043">
              <a:defRPr sz="2772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2772" b="1" dirty="0">
                <a:latin typeface="Helvetica"/>
                <a:ea typeface="Helvetica"/>
                <a:cs typeface="Helvetica"/>
                <a:sym typeface="Helvetica"/>
              </a:rPr>
              <a:t>Easiest Way to Mitigate Risk:</a:t>
            </a:r>
          </a:p>
          <a:p>
            <a:pPr marL="440054" indent="-440054" algn="ctr" defTabSz="352043">
              <a:defRPr sz="2772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2772" b="1" dirty="0">
                <a:latin typeface="Helvetica"/>
                <a:ea typeface="Helvetica"/>
                <a:cs typeface="Helvetica"/>
                <a:sym typeface="Helvetica"/>
              </a:rPr>
              <a:t>Hire Good People</a:t>
            </a:r>
          </a:p>
          <a:p>
            <a:pPr marL="440054" indent="-440054" algn="ctr" defTabSz="352043">
              <a:defRPr sz="2772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2772" b="1" dirty="0">
                <a:latin typeface="Helvetica"/>
                <a:ea typeface="Helvetica"/>
                <a:cs typeface="Helvetica"/>
                <a:sym typeface="Helvetica"/>
              </a:rPr>
              <a:t>Treat Them Well</a:t>
            </a:r>
          </a:p>
        </p:txBody>
      </p:sp>
      <p:sp>
        <p:nvSpPr>
          <p:cNvPr id="3" name="Rule No. 1…">
            <a:extLst>
              <a:ext uri="{FF2B5EF4-FFF2-40B4-BE49-F238E27FC236}">
                <a16:creationId xmlns:a16="http://schemas.microsoft.com/office/drawing/2014/main" id="{C74887C9-670B-58C2-702A-D4D2B1E1DE70}"/>
              </a:ext>
            </a:extLst>
          </p:cNvPr>
          <p:cNvSpPr txBox="1"/>
          <p:nvPr/>
        </p:nvSpPr>
        <p:spPr>
          <a:xfrm>
            <a:off x="734167" y="1654709"/>
            <a:ext cx="11010158" cy="30880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10000" b="1" u="sng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8800" dirty="0"/>
              <a:t>Rule No. 1</a:t>
            </a:r>
          </a:p>
          <a:p>
            <a:pPr algn="ctr">
              <a:defRPr sz="10000"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8800" dirty="0"/>
              <a:t>HIRE WELL</a:t>
            </a:r>
          </a:p>
          <a:p>
            <a: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00199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893559-5F5C-647B-4852-B3929EA083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>
            <a:extLst>
              <a:ext uri="{FF2B5EF4-FFF2-40B4-BE49-F238E27FC236}">
                <a16:creationId xmlns:a16="http://schemas.microsoft.com/office/drawing/2014/main" id="{228358F8-22C0-F44C-B308-2B73F111BF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939161"/>
            <a:ext cx="10515600" cy="3247696"/>
          </a:xfrm>
        </p:spPr>
        <p:txBody>
          <a:bodyPr/>
          <a:lstStyle/>
          <a:p>
            <a:pPr>
              <a:defRPr sz="10000" b="1" u="sng">
                <a:latin typeface="Helvetica Neue"/>
                <a:ea typeface="Helvetica Neue"/>
                <a:cs typeface="Helvetica Neue"/>
                <a:sym typeface="Helvetica Neue"/>
              </a:defRPr>
            </a:pPr>
            <a:br>
              <a:rPr lang="en-US" sz="9600" dirty="0"/>
            </a:br>
            <a:endParaRPr lang="en-US" altLang="en-US" sz="28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778F525-4715-AA8F-0565-31E1DF48EA30}"/>
              </a:ext>
            </a:extLst>
          </p:cNvPr>
          <p:cNvSpPr txBox="1">
            <a:spLocks/>
          </p:cNvSpPr>
          <p:nvPr/>
        </p:nvSpPr>
        <p:spPr bwMode="auto">
          <a:xfrm>
            <a:off x="3916363" y="176213"/>
            <a:ext cx="8074025" cy="10096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	Rob’s Rules for Employers 2025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Easiest Way to Mitigate Risk:…">
            <a:extLst>
              <a:ext uri="{FF2B5EF4-FFF2-40B4-BE49-F238E27FC236}">
                <a16:creationId xmlns:a16="http://schemas.microsoft.com/office/drawing/2014/main" id="{95F7D6C6-76CB-DA38-2A88-B5CBF81D3118}"/>
              </a:ext>
            </a:extLst>
          </p:cNvPr>
          <p:cNvSpPr txBox="1">
            <a:spLocks/>
          </p:cNvSpPr>
          <p:nvPr/>
        </p:nvSpPr>
        <p:spPr bwMode="auto">
          <a:xfrm>
            <a:off x="863600" y="4519324"/>
            <a:ext cx="10464800" cy="175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0054" indent="-440054" algn="ctr" defTabSz="352043">
              <a:defRPr sz="2772" b="1">
                <a:latin typeface="Helvetica"/>
                <a:ea typeface="Helvetica"/>
                <a:cs typeface="Helvetica"/>
                <a:sym typeface="Helvetica"/>
              </a:defRPr>
            </a:pPr>
            <a:endParaRPr lang="en-US" sz="2772" b="1" dirty="0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3" name="Rule No. 1…">
            <a:extLst>
              <a:ext uri="{FF2B5EF4-FFF2-40B4-BE49-F238E27FC236}">
                <a16:creationId xmlns:a16="http://schemas.microsoft.com/office/drawing/2014/main" id="{6CECD795-95A3-3680-1E9E-74899F2FD209}"/>
              </a:ext>
            </a:extLst>
          </p:cNvPr>
          <p:cNvSpPr txBox="1"/>
          <p:nvPr/>
        </p:nvSpPr>
        <p:spPr>
          <a:xfrm>
            <a:off x="838200" y="1588109"/>
            <a:ext cx="11010158" cy="3949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10000" b="1" u="sng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8800" dirty="0"/>
              <a:t>Rule No. </a:t>
            </a:r>
            <a:r>
              <a:rPr lang="en-US" sz="8800" dirty="0"/>
              <a:t>2</a:t>
            </a:r>
            <a:endParaRPr sz="8800" dirty="0"/>
          </a:p>
          <a:p>
            <a:pPr algn="ctr">
              <a:defRPr sz="10000"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7200" dirty="0"/>
              <a:t>PAY EMPLOYEES PROPERLY</a:t>
            </a:r>
            <a:endParaRPr sz="7200" dirty="0"/>
          </a:p>
          <a:p>
            <a: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3325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777F34EE-D292-5479-B5AA-586FBA5265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539875"/>
            <a:ext cx="10515600" cy="1009650"/>
          </a:xfrm>
        </p:spPr>
        <p:txBody>
          <a:bodyPr/>
          <a:lstStyle/>
          <a:p>
            <a:pPr algn="ctr"/>
            <a:r>
              <a:rPr lang="en-US" altLang="en-US" sz="5400" dirty="0"/>
              <a:t>Misclassifications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275A6AA-50EB-CFF0-00B2-4D81637AD910}"/>
              </a:ext>
            </a:extLst>
          </p:cNvPr>
          <p:cNvSpPr txBox="1">
            <a:spLocks/>
          </p:cNvSpPr>
          <p:nvPr/>
        </p:nvSpPr>
        <p:spPr bwMode="auto">
          <a:xfrm>
            <a:off x="3827873" y="146716"/>
            <a:ext cx="8074025" cy="10096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Rob’s Rules for Employers 2025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EE11EF-E5D1-B2FB-00DA-E83D10D79249}"/>
              </a:ext>
            </a:extLst>
          </p:cNvPr>
          <p:cNvSpPr txBox="1"/>
          <p:nvPr/>
        </p:nvSpPr>
        <p:spPr>
          <a:xfrm>
            <a:off x="1011237" y="2827821"/>
            <a:ext cx="10342563" cy="378565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FLSA – Was a hot Area – Now ?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Liquidated Damages?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Exempt vs Non-Exempt and IC v EE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Overtime – Tipping issues here to stay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IRS and DOL</a:t>
            </a:r>
          </a:p>
          <a:p>
            <a:pPr>
              <a:defRPr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305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88813D-F070-64C8-80DB-9DDD01B3C8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>
            <a:extLst>
              <a:ext uri="{FF2B5EF4-FFF2-40B4-BE49-F238E27FC236}">
                <a16:creationId xmlns:a16="http://schemas.microsoft.com/office/drawing/2014/main" id="{E99CD179-EFD9-CCBE-B2C5-240FEC3002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939161"/>
            <a:ext cx="10515600" cy="3247696"/>
          </a:xfrm>
        </p:spPr>
        <p:txBody>
          <a:bodyPr/>
          <a:lstStyle/>
          <a:p>
            <a:pPr>
              <a:defRPr sz="10000" b="1" u="sng">
                <a:latin typeface="Helvetica Neue"/>
                <a:ea typeface="Helvetica Neue"/>
                <a:cs typeface="Helvetica Neue"/>
                <a:sym typeface="Helvetica Neue"/>
              </a:defRPr>
            </a:pPr>
            <a:br>
              <a:rPr lang="en-US" sz="9600" dirty="0"/>
            </a:br>
            <a:endParaRPr lang="en-US" altLang="en-US" sz="28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C325E2A-034A-178A-EDE1-58EC1841C330}"/>
              </a:ext>
            </a:extLst>
          </p:cNvPr>
          <p:cNvSpPr txBox="1">
            <a:spLocks/>
          </p:cNvSpPr>
          <p:nvPr/>
        </p:nvSpPr>
        <p:spPr bwMode="auto">
          <a:xfrm>
            <a:off x="3916363" y="176213"/>
            <a:ext cx="8074025" cy="10096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	Rob’s Rules for Employers 2025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Easiest Way to Mitigate Risk:…">
            <a:extLst>
              <a:ext uri="{FF2B5EF4-FFF2-40B4-BE49-F238E27FC236}">
                <a16:creationId xmlns:a16="http://schemas.microsoft.com/office/drawing/2014/main" id="{BD497091-4CE9-3755-F573-EA10028E7DD7}"/>
              </a:ext>
            </a:extLst>
          </p:cNvPr>
          <p:cNvSpPr txBox="1">
            <a:spLocks/>
          </p:cNvSpPr>
          <p:nvPr/>
        </p:nvSpPr>
        <p:spPr bwMode="auto">
          <a:xfrm>
            <a:off x="863600" y="4519324"/>
            <a:ext cx="10464800" cy="175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0054" indent="-440054" algn="ctr" defTabSz="352043">
              <a:defRPr sz="2772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2772" b="1" dirty="0">
                <a:latin typeface="Helvetica"/>
                <a:ea typeface="Helvetica"/>
                <a:cs typeface="Helvetica"/>
                <a:sym typeface="Helvetica"/>
              </a:rPr>
              <a:t>Generally, within 90 days</a:t>
            </a:r>
          </a:p>
        </p:txBody>
      </p:sp>
      <p:sp>
        <p:nvSpPr>
          <p:cNvPr id="3" name="Rule No. 1…">
            <a:extLst>
              <a:ext uri="{FF2B5EF4-FFF2-40B4-BE49-F238E27FC236}">
                <a16:creationId xmlns:a16="http://schemas.microsoft.com/office/drawing/2014/main" id="{DF51BAE6-AD07-8875-6AD5-2A2E4BF27252}"/>
              </a:ext>
            </a:extLst>
          </p:cNvPr>
          <p:cNvSpPr txBox="1"/>
          <p:nvPr/>
        </p:nvSpPr>
        <p:spPr>
          <a:xfrm>
            <a:off x="590921" y="1939161"/>
            <a:ext cx="11010158" cy="28418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10000" b="1" u="sng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8800" dirty="0"/>
              <a:t>Rule No. </a:t>
            </a:r>
            <a:r>
              <a:rPr lang="en-US" sz="8800" dirty="0"/>
              <a:t>3</a:t>
            </a:r>
            <a:endParaRPr sz="8800" dirty="0"/>
          </a:p>
          <a:p>
            <a:pPr algn="ctr">
              <a:defRPr sz="10000"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7200" dirty="0"/>
              <a:t>EVALUATE QUICKLY</a:t>
            </a:r>
            <a:endParaRPr sz="7200" dirty="0"/>
          </a:p>
          <a:p>
            <a: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85900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628AE46-7273-6D45-BBD8-450281D7D3BD}" vid="{DA9D5D51-F70E-774E-8A81-76F7879ECAA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1893</TotalTime>
  <Words>754</Words>
  <Application>Microsoft Macintosh PowerPoint</Application>
  <PresentationFormat>Widescreen</PresentationFormat>
  <Paragraphs>136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Google Sans</vt:lpstr>
      <vt:lpstr>Helvetica</vt:lpstr>
      <vt:lpstr>Office Theme</vt:lpstr>
      <vt:lpstr>Rob’s Rules … Updated </vt:lpstr>
      <vt:lpstr>Who is Rob?   Why should you care?</vt:lpstr>
      <vt:lpstr>What the heck are Rob’s Rules?</vt:lpstr>
      <vt:lpstr>Basic Employment Rules  Time-tested Framework to keep you grounded  Major cultural and legal shifts happening now  Remember the Pirate Code - “more like guidelines”  Business Size and Culture Matter</vt:lpstr>
      <vt:lpstr>The Lindy Effect  The Lindy Effect states that the longer something non-perishable (like a book, idea, or technology) has existed, the longer it is likely to continue existing</vt:lpstr>
      <vt:lpstr> </vt:lpstr>
      <vt:lpstr> </vt:lpstr>
      <vt:lpstr>Misclassifications</vt:lpstr>
      <vt:lpstr> </vt:lpstr>
      <vt:lpstr> </vt:lpstr>
      <vt:lpstr> </vt:lpstr>
      <vt:lpstr>Conversations</vt:lpstr>
      <vt:lpstr> </vt:lpstr>
      <vt:lpstr>Complaints</vt:lpstr>
      <vt:lpstr> </vt:lpstr>
      <vt:lpstr>Email / Social Media</vt:lpstr>
      <vt:lpstr> </vt:lpstr>
      <vt:lpstr> </vt:lpstr>
      <vt:lpstr> </vt:lpstr>
      <vt:lpstr> </vt:lpstr>
      <vt:lpstr>Florida’s Non-Compete Overhaul</vt:lpstr>
      <vt:lpstr>New CHOICE Provisions</vt:lpstr>
      <vt:lpstr>Generational Change</vt:lpstr>
      <vt:lpstr> </vt:lpstr>
      <vt:lpstr>Questions?  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C. Jackson</dc:creator>
  <cp:lastModifiedBy>Robert C. Jackson</cp:lastModifiedBy>
  <cp:revision>54</cp:revision>
  <cp:lastPrinted>2023-01-31T22:27:12Z</cp:lastPrinted>
  <dcterms:created xsi:type="dcterms:W3CDTF">2020-03-23T22:04:48Z</dcterms:created>
  <dcterms:modified xsi:type="dcterms:W3CDTF">2025-05-15T15:56:20Z</dcterms:modified>
</cp:coreProperties>
</file>